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verage"/>
      <p:regular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swald-regular.fntdata"/><Relationship Id="rId16" Type="http://schemas.openxmlformats.org/officeDocument/2006/relationships/font" Target="fonts/Average-regular.fntdata"/><Relationship Id="rId5" Type="http://schemas.openxmlformats.org/officeDocument/2006/relationships/slide" Target="slides/slide.xml"/><Relationship Id="rId6" Type="http://schemas.openxmlformats.org/officeDocument/2006/relationships/slide" Target="slides/slide1.xml"/><Relationship Id="rId18"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Hi I am your friend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099" cy="206999"/>
          </a:xfrm>
        </p:grpSpPr>
        <p:sp>
          <p:nvSpPr>
            <p:cNvPr id="11" name="Shape 11"/>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199"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199"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599"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24.gif"/></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1.png"/><Relationship Id="rId5"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6.gif"/><Relationship Id="rId4" Type="http://schemas.openxmlformats.org/officeDocument/2006/relationships/image" Target="../media/image22.gif"/><Relationship Id="rId5" Type="http://schemas.openxmlformats.org/officeDocument/2006/relationships/image" Target="../media/image07.png"/><Relationship Id="rId6"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3.png"/></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pic>
        <p:nvPicPr>
          <p:cNvPr id="59" name="Shape 59"/>
          <p:cNvPicPr preferRelativeResize="0"/>
          <p:nvPr/>
        </p:nvPicPr>
        <p:blipFill rotWithShape="1">
          <a:blip r:embed="rId3">
            <a:alphaModFix/>
          </a:blip>
          <a:srcRect b="10031" l="0" r="0" t="0"/>
          <a:stretch/>
        </p:blipFill>
        <p:spPr>
          <a:xfrm>
            <a:off x="0" y="-204325"/>
            <a:ext cx="9144000" cy="5403699"/>
          </a:xfrm>
          <a:prstGeom prst="rect">
            <a:avLst/>
          </a:prstGeom>
          <a:noFill/>
          <a:ln>
            <a:noFill/>
          </a:ln>
        </p:spPr>
      </p:pic>
      <p:sp>
        <p:nvSpPr>
          <p:cNvPr id="60" name="Shape 60"/>
          <p:cNvSpPr txBox="1"/>
          <p:nvPr>
            <p:ph type="ctrTitle"/>
          </p:nvPr>
        </p:nvSpPr>
        <p:spPr>
          <a:xfrm>
            <a:off x="671257" y="1337250"/>
            <a:ext cx="7801500" cy="1730099"/>
          </a:xfrm>
          <a:prstGeom prst="rect">
            <a:avLst/>
          </a:prstGeom>
        </p:spPr>
        <p:txBody>
          <a:bodyPr anchorCtr="0" anchor="b" bIns="91425" lIns="91425" rIns="91425" tIns="91425">
            <a:noAutofit/>
          </a:bodyPr>
          <a:lstStyle/>
          <a:p>
            <a:pPr lvl="0">
              <a:spcBef>
                <a:spcPts val="0"/>
              </a:spcBef>
              <a:buNone/>
            </a:pPr>
            <a:r>
              <a:rPr lang="en"/>
              <a:t>Electronic Technology</a:t>
            </a:r>
          </a:p>
        </p:txBody>
      </p:sp>
      <p:sp>
        <p:nvSpPr>
          <p:cNvPr id="61" name="Shape 61"/>
          <p:cNvSpPr txBox="1"/>
          <p:nvPr>
            <p:ph idx="1" type="subTitle"/>
          </p:nvPr>
        </p:nvSpPr>
        <p:spPr>
          <a:xfrm>
            <a:off x="671250" y="3248763"/>
            <a:ext cx="7801500" cy="792600"/>
          </a:xfrm>
          <a:prstGeom prst="rect">
            <a:avLst/>
          </a:prstGeom>
        </p:spPr>
        <p:txBody>
          <a:bodyPr anchorCtr="0" anchor="t" bIns="91425" lIns="91425" rIns="91425" tIns="91425">
            <a:noAutofit/>
          </a:bodyPr>
          <a:lstStyle/>
          <a:p>
            <a:pPr lvl="0">
              <a:spcBef>
                <a:spcPts val="0"/>
              </a:spcBef>
              <a:buNone/>
            </a:pPr>
            <a:r>
              <a:rPr lang="en"/>
              <a:t>By Nathan, Ryan and Spencer</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Electronic Vs. Electric</a:t>
            </a:r>
          </a:p>
        </p:txBody>
      </p:sp>
      <p:sp>
        <p:nvSpPr>
          <p:cNvPr id="67" name="Shape 67"/>
          <p:cNvSpPr txBox="1"/>
          <p:nvPr>
            <p:ph idx="1" type="body"/>
          </p:nvPr>
        </p:nvSpPr>
        <p:spPr>
          <a:xfrm>
            <a:off x="311700" y="1114550"/>
            <a:ext cx="8520599" cy="3416400"/>
          </a:xfrm>
          <a:prstGeom prst="rect">
            <a:avLst/>
          </a:prstGeom>
        </p:spPr>
        <p:txBody>
          <a:bodyPr anchorCtr="0" anchor="t" bIns="91425" lIns="91425" rIns="91425" tIns="91425">
            <a:noAutofit/>
          </a:bodyPr>
          <a:lstStyle/>
          <a:p>
            <a:pPr lvl="0">
              <a:spcBef>
                <a:spcPts val="0"/>
              </a:spcBef>
              <a:buNone/>
            </a:pPr>
            <a:r>
              <a:rPr lang="en"/>
              <a:t>Electric means that the object is powered or run by electricity. There are electric devices that have integrated circuits in them but, not all electric devices have integrated circuits. The basis of all electric devices is that they are run, or powered by electricity.</a:t>
            </a:r>
          </a:p>
        </p:txBody>
      </p:sp>
      <p:pic>
        <p:nvPicPr>
          <p:cNvPr id="68" name="Shape 68"/>
          <p:cNvPicPr preferRelativeResize="0"/>
          <p:nvPr/>
        </p:nvPicPr>
        <p:blipFill rotWithShape="1">
          <a:blip r:embed="rId3">
            <a:alphaModFix/>
          </a:blip>
          <a:srcRect b="6455" l="0" r="0" t="47888"/>
          <a:stretch/>
        </p:blipFill>
        <p:spPr>
          <a:xfrm>
            <a:off x="4501650" y="2465275"/>
            <a:ext cx="4358175" cy="2113873"/>
          </a:xfrm>
          <a:prstGeom prst="rect">
            <a:avLst/>
          </a:prstGeom>
          <a:noFill/>
          <a:ln>
            <a:noFill/>
          </a:ln>
        </p:spPr>
      </p:pic>
      <p:pic>
        <p:nvPicPr>
          <p:cNvPr id="69" name="Shape 69"/>
          <p:cNvPicPr preferRelativeResize="0"/>
          <p:nvPr/>
        </p:nvPicPr>
        <p:blipFill rotWithShape="1">
          <a:blip r:embed="rId4">
            <a:alphaModFix/>
          </a:blip>
          <a:srcRect b="49977" l="0" r="0" t="0"/>
          <a:stretch/>
        </p:blipFill>
        <p:spPr>
          <a:xfrm>
            <a:off x="389550" y="2465284"/>
            <a:ext cx="4143398" cy="2113873"/>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a:blip r:embed="rId3">
            <a:alphaModFix/>
          </a:blip>
          <a:stretch>
            <a:fillRect/>
          </a:stretch>
        </p:blipFill>
        <p:spPr>
          <a:xfrm>
            <a:off x="6049100" y="2198900"/>
            <a:ext cx="2154899" cy="2674424"/>
          </a:xfrm>
          <a:prstGeom prst="rect">
            <a:avLst/>
          </a:prstGeom>
          <a:noFill/>
          <a:ln>
            <a:noFill/>
          </a:ln>
        </p:spPr>
      </p:pic>
      <p:sp>
        <p:nvSpPr>
          <p:cNvPr id="144" name="Shape 144"/>
          <p:cNvSpPr txBox="1"/>
          <p:nvPr>
            <p:ph type="title"/>
          </p:nvPr>
        </p:nvSpPr>
        <p:spPr>
          <a:xfrm>
            <a:off x="311700" y="445025"/>
            <a:ext cx="8520599" cy="572699"/>
          </a:xfrm>
          <a:prstGeom prst="rect">
            <a:avLst/>
          </a:prstGeom>
        </p:spPr>
        <p:txBody>
          <a:bodyPr anchorCtr="0" anchor="t" bIns="91425" lIns="91425" rIns="91425" tIns="91425">
            <a:noAutofit/>
          </a:bodyPr>
          <a:lstStyle/>
          <a:p>
            <a:pPr indent="0" lvl="0" marL="3200400">
              <a:spcBef>
                <a:spcPts val="0"/>
              </a:spcBef>
              <a:buNone/>
            </a:pPr>
            <a:r>
              <a:rPr lang="en"/>
              <a:t>  2000-2016</a:t>
            </a:r>
          </a:p>
        </p:txBody>
      </p:sp>
      <p:sp>
        <p:nvSpPr>
          <p:cNvPr id="145" name="Shape 145"/>
          <p:cNvSpPr txBox="1"/>
          <p:nvPr>
            <p:ph idx="1" type="body"/>
          </p:nvPr>
        </p:nvSpPr>
        <p:spPr>
          <a:xfrm>
            <a:off x="154975" y="1078087"/>
            <a:ext cx="8520599" cy="3416400"/>
          </a:xfrm>
          <a:prstGeom prst="rect">
            <a:avLst/>
          </a:prstGeom>
        </p:spPr>
        <p:txBody>
          <a:bodyPr anchorCtr="0" anchor="t" bIns="91425" lIns="91425" rIns="91425" tIns="91425">
            <a:noAutofit/>
          </a:bodyPr>
          <a:lstStyle/>
          <a:p>
            <a:pPr lvl="0">
              <a:spcBef>
                <a:spcPts val="0"/>
              </a:spcBef>
              <a:buNone/>
            </a:pPr>
            <a:r>
              <a:rPr lang="en"/>
              <a:t>In the Twentieth century Touchscreen smartphones came onto the market. They allowed the user to make phone calls, send emails or surf the Internet almost anywhere. It combined the telephone and the computer.</a:t>
            </a:r>
          </a:p>
        </p:txBody>
      </p:sp>
      <p:pic>
        <p:nvPicPr>
          <p:cNvPr id="146" name="Shape 146"/>
          <p:cNvPicPr preferRelativeResize="0"/>
          <p:nvPr/>
        </p:nvPicPr>
        <p:blipFill>
          <a:blip r:embed="rId4">
            <a:alphaModFix/>
          </a:blip>
          <a:stretch>
            <a:fillRect/>
          </a:stretch>
        </p:blipFill>
        <p:spPr>
          <a:xfrm>
            <a:off x="3776875" y="2231650"/>
            <a:ext cx="2143125" cy="2337225"/>
          </a:xfrm>
          <a:prstGeom prst="rect">
            <a:avLst/>
          </a:prstGeom>
          <a:noFill/>
          <a:ln>
            <a:noFill/>
          </a:ln>
        </p:spPr>
      </p:pic>
      <p:pic>
        <p:nvPicPr>
          <p:cNvPr id="147" name="Shape 147"/>
          <p:cNvPicPr preferRelativeResize="0"/>
          <p:nvPr/>
        </p:nvPicPr>
        <p:blipFill rotWithShape="1">
          <a:blip r:embed="rId5">
            <a:alphaModFix/>
          </a:blip>
          <a:srcRect b="5681" l="36567" r="35847" t="5539"/>
          <a:stretch/>
        </p:blipFill>
        <p:spPr>
          <a:xfrm>
            <a:off x="2454124" y="2231650"/>
            <a:ext cx="1193649" cy="2337225"/>
          </a:xfrm>
          <a:prstGeom prst="rect">
            <a:avLst/>
          </a:prstGeom>
          <a:noFill/>
          <a:ln>
            <a:noFill/>
          </a:ln>
        </p:spPr>
      </p:pic>
      <p:pic>
        <p:nvPicPr>
          <p:cNvPr id="148" name="Shape 148"/>
          <p:cNvPicPr preferRelativeResize="0"/>
          <p:nvPr/>
        </p:nvPicPr>
        <p:blipFill>
          <a:blip r:embed="rId6">
            <a:alphaModFix/>
          </a:blip>
          <a:stretch>
            <a:fillRect/>
          </a:stretch>
        </p:blipFill>
        <p:spPr>
          <a:xfrm rot="-5400000">
            <a:off x="-16800" y="2560149"/>
            <a:ext cx="2608925" cy="19519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Electric Vs. Electronic</a:t>
            </a:r>
          </a:p>
        </p:txBody>
      </p:sp>
      <p:sp>
        <p:nvSpPr>
          <p:cNvPr id="75" name="Shape 75"/>
          <p:cNvSpPr txBox="1"/>
          <p:nvPr>
            <p:ph idx="1" type="body"/>
          </p:nvPr>
        </p:nvSpPr>
        <p:spPr>
          <a:xfrm>
            <a:off x="311700" y="1152475"/>
            <a:ext cx="8520599" cy="3785999"/>
          </a:xfrm>
          <a:prstGeom prst="rect">
            <a:avLst/>
          </a:prstGeom>
        </p:spPr>
        <p:txBody>
          <a:bodyPr anchorCtr="0" anchor="t" bIns="91425" lIns="91425" rIns="91425" tIns="91425">
            <a:noAutofit/>
          </a:bodyPr>
          <a:lstStyle/>
          <a:p>
            <a:pPr lvl="0" rtl="0">
              <a:spcBef>
                <a:spcPts val="0"/>
              </a:spcBef>
              <a:buNone/>
            </a:pPr>
            <a:r>
              <a:rPr lang="en"/>
              <a:t>Electronic devices have Integrated Circuits in them to control how much power is let into the device and the direction they travel. They can also be called microchip.  </a:t>
            </a:r>
          </a:p>
          <a:p>
            <a:pPr lvl="0">
              <a:spcBef>
                <a:spcPts val="0"/>
              </a:spcBef>
              <a:buNone/>
            </a:pPr>
            <a:r>
              <a:rPr lang="en"/>
              <a:t> </a:t>
            </a:r>
          </a:p>
        </p:txBody>
      </p:sp>
      <p:pic>
        <p:nvPicPr>
          <p:cNvPr id="76" name="Shape 76"/>
          <p:cNvPicPr preferRelativeResize="0"/>
          <p:nvPr/>
        </p:nvPicPr>
        <p:blipFill>
          <a:blip r:embed="rId3">
            <a:alphaModFix/>
          </a:blip>
          <a:stretch>
            <a:fillRect/>
          </a:stretch>
        </p:blipFill>
        <p:spPr>
          <a:xfrm>
            <a:off x="814700" y="1979725"/>
            <a:ext cx="6852200" cy="27281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Integrated Circuits</a:t>
            </a:r>
          </a:p>
        </p:txBody>
      </p:sp>
      <p:sp>
        <p:nvSpPr>
          <p:cNvPr id="82" name="Shape 82"/>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t>An integrated circuit is a small chip of specially treated silicon containing many circuit parts. Integrated circuits carry out instructions, by controlling the electrical current. </a:t>
            </a:r>
          </a:p>
        </p:txBody>
      </p:sp>
      <p:pic>
        <p:nvPicPr>
          <p:cNvPr id="83" name="Shape 83"/>
          <p:cNvPicPr preferRelativeResize="0"/>
          <p:nvPr/>
        </p:nvPicPr>
        <p:blipFill>
          <a:blip r:embed="rId3">
            <a:alphaModFix/>
          </a:blip>
          <a:stretch>
            <a:fillRect/>
          </a:stretch>
        </p:blipFill>
        <p:spPr>
          <a:xfrm>
            <a:off x="311700" y="2338650"/>
            <a:ext cx="3650349" cy="2230224"/>
          </a:xfrm>
          <a:prstGeom prst="rect">
            <a:avLst/>
          </a:prstGeom>
          <a:noFill/>
          <a:ln>
            <a:noFill/>
          </a:ln>
        </p:spPr>
      </p:pic>
      <p:pic>
        <p:nvPicPr>
          <p:cNvPr id="84" name="Shape 84"/>
          <p:cNvPicPr preferRelativeResize="0"/>
          <p:nvPr/>
        </p:nvPicPr>
        <p:blipFill>
          <a:blip r:embed="rId4">
            <a:alphaModFix/>
          </a:blip>
          <a:stretch>
            <a:fillRect/>
          </a:stretch>
        </p:blipFill>
        <p:spPr>
          <a:xfrm>
            <a:off x="4383880" y="1995700"/>
            <a:ext cx="3506149" cy="2626249"/>
          </a:xfrm>
          <a:prstGeom prst="rect">
            <a:avLst/>
          </a:prstGeom>
          <a:noFill/>
          <a:ln>
            <a:noFill/>
          </a:ln>
        </p:spPr>
      </p:pic>
      <p:sp>
        <p:nvSpPr>
          <p:cNvPr id="85" name="Shape 85"/>
          <p:cNvSpPr/>
          <p:nvPr/>
        </p:nvSpPr>
        <p:spPr>
          <a:xfrm rot="3003637">
            <a:off x="7080704" y="2744735"/>
            <a:ext cx="509831" cy="1019432"/>
          </a:xfrm>
          <a:prstGeom prst="downArrow">
            <a:avLst>
              <a:gd fmla="val 50000" name="adj1"/>
              <a:gd fmla="val 50000" name="adj2"/>
            </a:avLst>
          </a:prstGeom>
          <a:solidFill>
            <a:srgbClr val="0000FF"/>
          </a:solid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6" name="Shape 86"/>
          <p:cNvSpPr/>
          <p:nvPr/>
        </p:nvSpPr>
        <p:spPr>
          <a:xfrm rot="1083603">
            <a:off x="1030537" y="3046737"/>
            <a:ext cx="840930" cy="524158"/>
          </a:xfrm>
          <a:prstGeom prst="rightArrow">
            <a:avLst>
              <a:gd fmla="val 50000" name="adj1"/>
              <a:gd fmla="val 50000" name="adj2"/>
            </a:avLst>
          </a:prstGeom>
          <a:solidFill>
            <a:srgbClr val="00FF00"/>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599" cy="572699"/>
          </a:xfrm>
          <a:prstGeom prst="rect">
            <a:avLst/>
          </a:prstGeom>
        </p:spPr>
        <p:txBody>
          <a:bodyPr anchorCtr="0" anchor="t" bIns="91425" lIns="91425" rIns="91425" tIns="91425">
            <a:noAutofit/>
          </a:bodyPr>
          <a:lstStyle/>
          <a:p>
            <a:pPr lvl="0">
              <a:spcBef>
                <a:spcPts val="0"/>
              </a:spcBef>
              <a:buNone/>
            </a:pPr>
            <a:r>
              <a:rPr lang="en"/>
              <a:t>Basic computer functions</a:t>
            </a:r>
          </a:p>
        </p:txBody>
      </p:sp>
      <p:sp>
        <p:nvSpPr>
          <p:cNvPr id="92" name="Shape 92"/>
          <p:cNvSpPr txBox="1"/>
          <p:nvPr>
            <p:ph idx="1" type="body"/>
          </p:nvPr>
        </p:nvSpPr>
        <p:spPr>
          <a:xfrm>
            <a:off x="311700" y="1152475"/>
            <a:ext cx="5106000" cy="3416400"/>
          </a:xfrm>
          <a:prstGeom prst="rect">
            <a:avLst/>
          </a:prstGeom>
        </p:spPr>
        <p:txBody>
          <a:bodyPr anchorCtr="0" anchor="t" bIns="91425" lIns="91425" rIns="91425" tIns="91425">
            <a:noAutofit/>
          </a:bodyPr>
          <a:lstStyle/>
          <a:p>
            <a:pPr lvl="0">
              <a:spcBef>
                <a:spcPts val="0"/>
              </a:spcBef>
              <a:buNone/>
            </a:pPr>
            <a:r>
              <a:rPr lang="en"/>
              <a:t>The four main computer functions are input, control processing, output, and memory. These basic functions are all computers do. They send digital signals.</a:t>
            </a:r>
          </a:p>
        </p:txBody>
      </p:sp>
      <p:pic>
        <p:nvPicPr>
          <p:cNvPr id="93" name="Shape 93"/>
          <p:cNvPicPr preferRelativeResize="0"/>
          <p:nvPr/>
        </p:nvPicPr>
        <p:blipFill>
          <a:blip r:embed="rId3">
            <a:alphaModFix/>
          </a:blip>
          <a:stretch>
            <a:fillRect/>
          </a:stretch>
        </p:blipFill>
        <p:spPr>
          <a:xfrm>
            <a:off x="5514000" y="2184400"/>
            <a:ext cx="3038375" cy="1940525"/>
          </a:xfrm>
          <a:prstGeom prst="rect">
            <a:avLst/>
          </a:prstGeom>
          <a:noFill/>
          <a:ln>
            <a:noFill/>
          </a:ln>
        </p:spPr>
      </p:pic>
      <p:pic>
        <p:nvPicPr>
          <p:cNvPr id="94" name="Shape 94"/>
          <p:cNvPicPr preferRelativeResize="0"/>
          <p:nvPr/>
        </p:nvPicPr>
        <p:blipFill>
          <a:blip r:embed="rId4">
            <a:alphaModFix/>
          </a:blip>
          <a:stretch>
            <a:fillRect/>
          </a:stretch>
        </p:blipFill>
        <p:spPr>
          <a:xfrm>
            <a:off x="5514000" y="175674"/>
            <a:ext cx="3038374" cy="1860899"/>
          </a:xfrm>
          <a:prstGeom prst="rect">
            <a:avLst/>
          </a:prstGeom>
          <a:noFill/>
          <a:ln>
            <a:noFill/>
          </a:ln>
        </p:spPr>
      </p:pic>
      <p:pic>
        <p:nvPicPr>
          <p:cNvPr id="95" name="Shape 95"/>
          <p:cNvPicPr preferRelativeResize="0"/>
          <p:nvPr/>
        </p:nvPicPr>
        <p:blipFill>
          <a:blip r:embed="rId5">
            <a:alphaModFix/>
          </a:blip>
          <a:stretch>
            <a:fillRect/>
          </a:stretch>
        </p:blipFill>
        <p:spPr>
          <a:xfrm>
            <a:off x="406525" y="2532175"/>
            <a:ext cx="4916350" cy="20803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flipH="1">
            <a:off x="3701324" y="950300"/>
            <a:ext cx="5729800" cy="4552950"/>
          </a:xfrm>
          <a:prstGeom prst="rect">
            <a:avLst/>
          </a:prstGeom>
          <a:noFill/>
          <a:ln>
            <a:noFill/>
          </a:ln>
        </p:spPr>
      </p:pic>
      <p:sp>
        <p:nvSpPr>
          <p:cNvPr id="101" name="Shape 101"/>
          <p:cNvSpPr txBox="1"/>
          <p:nvPr>
            <p:ph type="title"/>
          </p:nvPr>
        </p:nvSpPr>
        <p:spPr>
          <a:xfrm rot="-420561">
            <a:off x="747416" y="2065109"/>
            <a:ext cx="7852084" cy="861125"/>
          </a:xfrm>
          <a:prstGeom prst="rect">
            <a:avLst/>
          </a:prstGeom>
        </p:spPr>
        <p:txBody>
          <a:bodyPr anchorCtr="0" anchor="ctr" bIns="91425" lIns="91425" rIns="91425" tIns="91425">
            <a:noAutofit/>
          </a:bodyPr>
          <a:lstStyle/>
          <a:p>
            <a:pPr indent="457200" lvl="0" marL="2286000" algn="l">
              <a:spcBef>
                <a:spcPts val="0"/>
              </a:spcBef>
              <a:buNone/>
            </a:pPr>
            <a:r>
              <a:rPr lang="en"/>
              <a:t>   Timeline</a:t>
            </a:r>
          </a:p>
        </p:txBody>
      </p:sp>
      <p:pic>
        <p:nvPicPr>
          <p:cNvPr id="102" name="Shape 102"/>
          <p:cNvPicPr preferRelativeResize="0"/>
          <p:nvPr/>
        </p:nvPicPr>
        <p:blipFill>
          <a:blip r:embed="rId4">
            <a:alphaModFix/>
          </a:blip>
          <a:stretch>
            <a:fillRect/>
          </a:stretch>
        </p:blipFill>
        <p:spPr>
          <a:xfrm flipH="1">
            <a:off x="211974" y="1777650"/>
            <a:ext cx="3357375" cy="3314700"/>
          </a:xfrm>
          <a:prstGeom prst="rect">
            <a:avLst/>
          </a:prstGeom>
          <a:noFill/>
          <a:ln>
            <a:noFill/>
          </a:ln>
        </p:spPr>
      </p:pic>
      <p:sp>
        <p:nvSpPr>
          <p:cNvPr id="103" name="Shape 103"/>
          <p:cNvSpPr txBox="1"/>
          <p:nvPr/>
        </p:nvSpPr>
        <p:spPr>
          <a:xfrm>
            <a:off x="3895375" y="1021600"/>
            <a:ext cx="7675199" cy="8955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04" name="Shape 104"/>
          <p:cNvSpPr/>
          <p:nvPr/>
        </p:nvSpPr>
        <p:spPr>
          <a:xfrm>
            <a:off x="-646175" y="-187650"/>
            <a:ext cx="10191299" cy="1812900"/>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05" name="Shape 105"/>
          <p:cNvPicPr preferRelativeResize="0"/>
          <p:nvPr/>
        </p:nvPicPr>
        <p:blipFill rotWithShape="1">
          <a:blip r:embed="rId5">
            <a:alphaModFix/>
          </a:blip>
          <a:srcRect b="46353" l="-4560" r="4560" t="9063"/>
          <a:stretch/>
        </p:blipFill>
        <p:spPr>
          <a:xfrm>
            <a:off x="633025" y="-111600"/>
            <a:ext cx="7014675" cy="1736924"/>
          </a:xfrm>
          <a:prstGeom prst="rect">
            <a:avLst/>
          </a:prstGeom>
          <a:noFill/>
          <a:ln>
            <a:noFill/>
          </a:ln>
        </p:spPr>
      </p:pic>
      <p:pic>
        <p:nvPicPr>
          <p:cNvPr id="106" name="Shape 106"/>
          <p:cNvPicPr preferRelativeResize="0"/>
          <p:nvPr/>
        </p:nvPicPr>
        <p:blipFill>
          <a:blip r:embed="rId6">
            <a:alphaModFix/>
          </a:blip>
          <a:stretch>
            <a:fillRect/>
          </a:stretch>
        </p:blipFill>
        <p:spPr>
          <a:xfrm rot="-2355298">
            <a:off x="7513262" y="-1457112"/>
            <a:ext cx="5553075" cy="25431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1800’s</a:t>
            </a:r>
          </a:p>
        </p:txBody>
      </p:sp>
      <p:sp>
        <p:nvSpPr>
          <p:cNvPr id="112" name="Shape 112"/>
          <p:cNvSpPr txBox="1"/>
          <p:nvPr>
            <p:ph idx="1" type="body"/>
          </p:nvPr>
        </p:nvSpPr>
        <p:spPr>
          <a:xfrm>
            <a:off x="311700" y="1139500"/>
            <a:ext cx="8520599" cy="3416400"/>
          </a:xfrm>
          <a:prstGeom prst="rect">
            <a:avLst/>
          </a:prstGeom>
        </p:spPr>
        <p:txBody>
          <a:bodyPr anchorCtr="0" anchor="t" bIns="91425" lIns="91425" rIns="91425" tIns="91425">
            <a:noAutofit/>
          </a:bodyPr>
          <a:lstStyle/>
          <a:p>
            <a:pPr lvl="0">
              <a:spcBef>
                <a:spcPts val="0"/>
              </a:spcBef>
              <a:buNone/>
            </a:pPr>
            <a:r>
              <a:rPr lang="en"/>
              <a:t>In 1801, french weaver Joseph Marie Jacquard invented wooden punch card to program which pattern a loom would weave. The presence of a hole meant the loom needle could go through. and the absence of a hole meant it could not. Similar to the 1s and 0s of modern software.</a:t>
            </a:r>
          </a:p>
        </p:txBody>
      </p:sp>
      <p:pic>
        <p:nvPicPr>
          <p:cNvPr id="113" name="Shape 113"/>
          <p:cNvPicPr preferRelativeResize="0"/>
          <p:nvPr/>
        </p:nvPicPr>
        <p:blipFill>
          <a:blip r:embed="rId3">
            <a:alphaModFix/>
          </a:blip>
          <a:stretch>
            <a:fillRect/>
          </a:stretch>
        </p:blipFill>
        <p:spPr>
          <a:xfrm>
            <a:off x="311699" y="2462225"/>
            <a:ext cx="3145400" cy="2093675"/>
          </a:xfrm>
          <a:prstGeom prst="rect">
            <a:avLst/>
          </a:prstGeom>
          <a:noFill/>
          <a:ln>
            <a:noFill/>
          </a:ln>
        </p:spPr>
      </p:pic>
      <p:pic>
        <p:nvPicPr>
          <p:cNvPr id="114" name="Shape 114"/>
          <p:cNvPicPr preferRelativeResize="0"/>
          <p:nvPr/>
        </p:nvPicPr>
        <p:blipFill>
          <a:blip r:embed="rId4">
            <a:alphaModFix/>
          </a:blip>
          <a:stretch>
            <a:fillRect/>
          </a:stretch>
        </p:blipFill>
        <p:spPr>
          <a:xfrm>
            <a:off x="3898175" y="2231225"/>
            <a:ext cx="4934124" cy="23246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1900-50</a:t>
            </a:r>
          </a:p>
        </p:txBody>
      </p:sp>
      <p:sp>
        <p:nvSpPr>
          <p:cNvPr id="120" name="Shape 120"/>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t>In 1945, engineers completed one of the first general purpose computers,. the electronic  numerical integrator and computer ENIAC. For the U.S. army, punchcard delivered information to be processed by almost 18000 vacuum tubes inside the 33 ton (66,000 pounds or 29937.096 kilograms) machines.</a:t>
            </a:r>
          </a:p>
        </p:txBody>
      </p:sp>
      <p:pic>
        <p:nvPicPr>
          <p:cNvPr id="121" name="Shape 121"/>
          <p:cNvPicPr preferRelativeResize="0"/>
          <p:nvPr/>
        </p:nvPicPr>
        <p:blipFill>
          <a:blip r:embed="rId3">
            <a:alphaModFix/>
          </a:blip>
          <a:stretch>
            <a:fillRect/>
          </a:stretch>
        </p:blipFill>
        <p:spPr>
          <a:xfrm>
            <a:off x="311700" y="2582025"/>
            <a:ext cx="4520475" cy="1986850"/>
          </a:xfrm>
          <a:prstGeom prst="rect">
            <a:avLst/>
          </a:prstGeom>
          <a:noFill/>
          <a:ln>
            <a:noFill/>
          </a:ln>
        </p:spPr>
      </p:pic>
      <p:pic>
        <p:nvPicPr>
          <p:cNvPr id="122" name="Shape 122"/>
          <p:cNvPicPr preferRelativeResize="0"/>
          <p:nvPr/>
        </p:nvPicPr>
        <p:blipFill>
          <a:blip r:embed="rId4">
            <a:alphaModFix/>
          </a:blip>
          <a:stretch>
            <a:fillRect/>
          </a:stretch>
        </p:blipFill>
        <p:spPr>
          <a:xfrm>
            <a:off x="5141100" y="2582025"/>
            <a:ext cx="3691199" cy="19868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1950-75</a:t>
            </a:r>
          </a:p>
        </p:txBody>
      </p:sp>
      <p:sp>
        <p:nvSpPr>
          <p:cNvPr id="128" name="Shape 128"/>
          <p:cNvSpPr txBox="1"/>
          <p:nvPr>
            <p:ph idx="1" type="body"/>
          </p:nvPr>
        </p:nvSpPr>
        <p:spPr>
          <a:xfrm>
            <a:off x="2582075" y="1152475"/>
            <a:ext cx="6250200" cy="3416400"/>
          </a:xfrm>
          <a:prstGeom prst="rect">
            <a:avLst/>
          </a:prstGeom>
        </p:spPr>
        <p:txBody>
          <a:bodyPr anchorCtr="0" anchor="t" bIns="91425" lIns="91425" rIns="91425" tIns="91425">
            <a:noAutofit/>
          </a:bodyPr>
          <a:lstStyle/>
          <a:p>
            <a:pPr lvl="0" rtl="0">
              <a:spcBef>
                <a:spcPts val="0"/>
              </a:spcBef>
              <a:buNone/>
            </a:pPr>
            <a:r>
              <a:rPr lang="en"/>
              <a:t>In 1958, some developers introduced the integrated circuit, which allowed the development of smaller computers.</a:t>
            </a:r>
          </a:p>
          <a:p>
            <a:pPr lvl="0" rtl="0">
              <a:spcBef>
                <a:spcPts val="0"/>
              </a:spcBef>
              <a:buNone/>
            </a:pPr>
            <a:r>
              <a:t/>
            </a:r>
            <a:endParaRPr/>
          </a:p>
          <a:p>
            <a:pPr lvl="0" rtl="0">
              <a:spcBef>
                <a:spcPts val="0"/>
              </a:spcBef>
              <a:buNone/>
            </a:pPr>
            <a:r>
              <a:t/>
            </a:r>
            <a:endParaRPr/>
          </a:p>
          <a:p>
            <a:pPr lvl="0" rtl="0">
              <a:spcBef>
                <a:spcPts val="0"/>
              </a:spcBef>
              <a:buNone/>
            </a:pPr>
            <a:r>
              <a:t/>
            </a:r>
            <a:endParaRPr/>
          </a:p>
          <a:p>
            <a:pPr lvl="0" rtl="0">
              <a:spcBef>
                <a:spcPts val="0"/>
              </a:spcBef>
              <a:buNone/>
            </a:pPr>
            <a:r>
              <a:rPr lang="en"/>
              <a:t>In 1965, the first commercially successful tabletop computer came on the market. It could sit on a table, but it was too expensive for home computing. In cost what the person might earn in 15 years!!</a:t>
            </a:r>
          </a:p>
          <a:p>
            <a:pPr lvl="0" rtl="0">
              <a:spcBef>
                <a:spcPts val="0"/>
              </a:spcBef>
              <a:buNone/>
            </a:pPr>
            <a:r>
              <a:t/>
            </a:r>
            <a:endParaRPr/>
          </a:p>
        </p:txBody>
      </p:sp>
      <p:pic>
        <p:nvPicPr>
          <p:cNvPr id="129" name="Shape 129"/>
          <p:cNvPicPr preferRelativeResize="0"/>
          <p:nvPr/>
        </p:nvPicPr>
        <p:blipFill>
          <a:blip r:embed="rId3">
            <a:alphaModFix/>
          </a:blip>
          <a:stretch>
            <a:fillRect/>
          </a:stretch>
        </p:blipFill>
        <p:spPr>
          <a:xfrm>
            <a:off x="4651875" y="1870687"/>
            <a:ext cx="3573125" cy="1688424"/>
          </a:xfrm>
          <a:prstGeom prst="rect">
            <a:avLst/>
          </a:prstGeom>
          <a:noFill/>
          <a:ln>
            <a:noFill/>
          </a:ln>
        </p:spPr>
      </p:pic>
      <p:pic>
        <p:nvPicPr>
          <p:cNvPr id="130" name="Shape 130"/>
          <p:cNvPicPr preferRelativeResize="0"/>
          <p:nvPr/>
        </p:nvPicPr>
        <p:blipFill>
          <a:blip r:embed="rId4">
            <a:alphaModFix/>
          </a:blip>
          <a:stretch>
            <a:fillRect/>
          </a:stretch>
        </p:blipFill>
        <p:spPr>
          <a:xfrm>
            <a:off x="217500" y="1298237"/>
            <a:ext cx="2291575" cy="31248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599" cy="572699"/>
          </a:xfrm>
          <a:prstGeom prst="rect">
            <a:avLst/>
          </a:prstGeom>
        </p:spPr>
        <p:txBody>
          <a:bodyPr anchorCtr="0" anchor="t" bIns="91425" lIns="91425" rIns="91425" tIns="91425">
            <a:noAutofit/>
          </a:bodyPr>
          <a:lstStyle/>
          <a:p>
            <a:pPr lvl="0" algn="ctr">
              <a:spcBef>
                <a:spcPts val="0"/>
              </a:spcBef>
              <a:buNone/>
            </a:pPr>
            <a:r>
              <a:rPr lang="en"/>
              <a:t>1975-2000</a:t>
            </a:r>
          </a:p>
        </p:txBody>
      </p:sp>
      <p:sp>
        <p:nvSpPr>
          <p:cNvPr id="136" name="Shape 136"/>
          <p:cNvSpPr txBox="1"/>
          <p:nvPr>
            <p:ph idx="1" type="body"/>
          </p:nvPr>
        </p:nvSpPr>
        <p:spPr>
          <a:xfrm>
            <a:off x="311700" y="1152475"/>
            <a:ext cx="8520599" cy="3416400"/>
          </a:xfrm>
          <a:prstGeom prst="rect">
            <a:avLst/>
          </a:prstGeom>
        </p:spPr>
        <p:txBody>
          <a:bodyPr anchorCtr="0" anchor="t" bIns="91425" lIns="91425" rIns="91425" tIns="91425">
            <a:noAutofit/>
          </a:bodyPr>
          <a:lstStyle/>
          <a:p>
            <a:pPr lvl="0">
              <a:spcBef>
                <a:spcPts val="0"/>
              </a:spcBef>
              <a:buNone/>
            </a:pPr>
            <a:r>
              <a:rPr lang="en"/>
              <a:t>In the mid-1970s, personal computers like those used tokay first appeared. they had monitors, keyboards, and hard drives. These computers could store, process, and output information for people in their homes or business.</a:t>
            </a:r>
          </a:p>
        </p:txBody>
      </p:sp>
      <p:pic>
        <p:nvPicPr>
          <p:cNvPr id="137" name="Shape 137"/>
          <p:cNvPicPr preferRelativeResize="0"/>
          <p:nvPr/>
        </p:nvPicPr>
        <p:blipFill>
          <a:blip r:embed="rId3">
            <a:alphaModFix/>
          </a:blip>
          <a:stretch>
            <a:fillRect/>
          </a:stretch>
        </p:blipFill>
        <p:spPr>
          <a:xfrm>
            <a:off x="311704" y="2187379"/>
            <a:ext cx="3514300" cy="2381499"/>
          </a:xfrm>
          <a:prstGeom prst="rect">
            <a:avLst/>
          </a:prstGeom>
          <a:noFill/>
          <a:ln>
            <a:noFill/>
          </a:ln>
        </p:spPr>
      </p:pic>
      <p:pic>
        <p:nvPicPr>
          <p:cNvPr id="138" name="Shape 138"/>
          <p:cNvPicPr preferRelativeResize="0"/>
          <p:nvPr/>
        </p:nvPicPr>
        <p:blipFill>
          <a:blip r:embed="rId4">
            <a:alphaModFix/>
          </a:blip>
          <a:stretch>
            <a:fillRect/>
          </a:stretch>
        </p:blipFill>
        <p:spPr>
          <a:xfrm>
            <a:off x="3826000" y="2187375"/>
            <a:ext cx="3323049" cy="2381500"/>
          </a:xfrm>
          <a:prstGeom prst="rect">
            <a:avLst/>
          </a:prstGeom>
          <a:noFill/>
          <a:ln>
            <a:noFill/>
          </a:ln>
        </p:spPr>
      </p:pic>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